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</p:sldIdLst>
  <p:sldSz cy="5143500" cx="9144000"/>
  <p:notesSz cx="6858000" cy="9144000"/>
  <p:embeddedFontLst>
    <p:embeddedFont>
      <p:font typeface="Nunito"/>
      <p:regular r:id="rId34"/>
      <p:bold r:id="rId35"/>
      <p:italic r:id="rId36"/>
      <p:boldItalic r:id="rId37"/>
    </p:embeddedFont>
    <p:embeddedFont>
      <p:font typeface="Maven Pro"/>
      <p:regular r:id="rId38"/>
      <p:bold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Nunito-bold.fntdata"/><Relationship Id="rId12" Type="http://schemas.openxmlformats.org/officeDocument/2006/relationships/slide" Target="slides/slide7.xml"/><Relationship Id="rId34" Type="http://schemas.openxmlformats.org/officeDocument/2006/relationships/font" Target="fonts/Nunito-regular.fntdata"/><Relationship Id="rId15" Type="http://schemas.openxmlformats.org/officeDocument/2006/relationships/slide" Target="slides/slide10.xml"/><Relationship Id="rId37" Type="http://schemas.openxmlformats.org/officeDocument/2006/relationships/font" Target="fonts/Nunito-boldItalic.fntdata"/><Relationship Id="rId14" Type="http://schemas.openxmlformats.org/officeDocument/2006/relationships/slide" Target="slides/slide9.xml"/><Relationship Id="rId36" Type="http://schemas.openxmlformats.org/officeDocument/2006/relationships/font" Target="fonts/Nunito-italic.fntdata"/><Relationship Id="rId17" Type="http://schemas.openxmlformats.org/officeDocument/2006/relationships/slide" Target="slides/slide12.xml"/><Relationship Id="rId39" Type="http://schemas.openxmlformats.org/officeDocument/2006/relationships/font" Target="fonts/MavenPro-bold.fntdata"/><Relationship Id="rId16" Type="http://schemas.openxmlformats.org/officeDocument/2006/relationships/slide" Target="slides/slide11.xml"/><Relationship Id="rId38" Type="http://schemas.openxmlformats.org/officeDocument/2006/relationships/font" Target="fonts/MavenPro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15a57cc53b4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15a57cc53b4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Creating a material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Adding shader to a material in unity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(Both using custom and unity shaders)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Adding shader to object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Experimenting with shader effects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Showing cross section shader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Adding texture to shader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15e40c27ee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15e40c27ee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5e40c27eee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15e40c27eee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15e40c27eee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15e40c27eee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15e40c27eee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15e40c27eee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15e40c27eee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15e40c27eee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15a57cc53b4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15a57cc53b4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15a57cc53b4_0_13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15a57cc53b4_0_13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-chromatic aberration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-fog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-grain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-lens distortion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15a57cc53b4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15a57cc53b4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Built in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Universal Render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High def render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15a57cc53b4_0_13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15a57cc53b4_0_13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Post processing effect was used to add 2-direction fog that hid both the front and back parts of scene objects!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We tried to use shaders to get this effect but post-processing ended up being a better fit since the maze-shaped objects were all different for each level, and the post processing moved with the camera automatically, while a shader would have to program that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15a57cc53b4_0_5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15a57cc53b4_0_5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15a57cc53b4_0_12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15a57cc53b4_0_12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Adding unity based post processing effect to the same scene (fast)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Go over: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Installing post processing in package manager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Creating PPV and adding it to camera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“Using Chromatic </a:t>
            </a:r>
            <a:r>
              <a:rPr lang="en"/>
              <a:t>aberration</a:t>
            </a:r>
            <a:r>
              <a:rPr lang="en"/>
              <a:t> effect”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15e40c27eee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15e40c27eee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15e40c27eee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15e40c27eee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15e40c27eee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Google Shape;507;g15e40c27eee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15ebf9e0daf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15ebf9e0daf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15ebf9e0daf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15ebf9e0daf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15a57cc53b4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15a57cc53b4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15a57cc53b4_0_13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Google Shape;544;g15a57cc53b4_0_13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15a57cc53b4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15a57cc53b4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15a57cc53b4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15a57cc53b4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Talk about HLSL and Shader graphs → shader graphs exist in unity and can be manipulated by the user without having to code in HLSL!!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Popular approach to writing shaders in HLSL in CS23 is to edit code of existing shaders. Uses syntax similar to C.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15a57cc53b4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15a57cc53b4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Materials → make otherwise smooth objects have texture, make them shiny or rough, add </a:t>
            </a:r>
            <a:r>
              <a:rPr lang="en"/>
              <a:t>additional</a:t>
            </a:r>
            <a:r>
              <a:rPr lang="en"/>
              <a:t> detail without making a 3D object have too many </a:t>
            </a:r>
            <a:r>
              <a:rPr lang="en"/>
              <a:t>vertices</a:t>
            </a:r>
            <a:r>
              <a:rPr lang="en"/>
              <a:t> and get complicated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Aesthetics→ add visual effects or style to improve game feel 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ex: a toon shader to give 3D objects a flat look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Special effects→ hologram example on the slide, things like water, glowing objects can also be done with shaders. Fire shaders exist but particle effects (a type of animation) are often used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15a57cc53b4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15a57cc53b4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(also ray tracing and primitive shaders)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Main focus will be on Fragment and Vertex shaders since these are the shaders that Unity uses as well and have the simplest process to calculate shading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5a57cc53b4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15a57cc53b4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Talk about parallel processing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15a57cc53b4_0_13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15a57cc53b4_0_13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Vertex shaders are typically used earlier in shading than fragment shaders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15a57cc53b4_0_13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15a57cc53b4_0_13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15a57cc53b4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15a57cc53b4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This is just a preview of the demo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3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fmla="val 8244818" name="adj1"/>
                  <a:gd fmla="val 16246175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fmla="val 8801158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fmla="val 1255410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" name="Google Shape;46;p2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2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68" name="Google Shape;268;p11"/>
          <p:cNvSpPr txBox="1"/>
          <p:nvPr>
            <p:ph hasCustomPrompt="1"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0" name="Google Shape;270;p1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2" name="Google Shape;82;p3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p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9" name="Google Shape;89;p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0" name="Google Shape;90;p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6" name="Google Shape;96;p5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7" name="Google Shape;97;p5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4" name="Google Shape;104;p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" name="Google Shape;109;p7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0" name="Google Shape;110;p7"/>
          <p:cNvSpPr txBox="1"/>
          <p:nvPr>
            <p:ph idx="1" type="body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1" name="Google Shape;111;p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5" name="Google Shape;125;p8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" name="Google Shape;131;p9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2" name="Google Shape;132;p9"/>
          <p:cNvSpPr txBox="1"/>
          <p:nvPr>
            <p:ph idx="1" type="subTitle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3" name="Google Shape;133;p9"/>
          <p:cNvSpPr txBox="1"/>
          <p:nvPr>
            <p:ph idx="2" type="body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" name="Google Shape;139;p10"/>
          <p:cNvSpPr txBox="1"/>
          <p:nvPr>
            <p:ph idx="1" type="body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40" name="Google Shape;140;p1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ment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gif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://madwomb.com/tutorials/GameDesign_Tufts.html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6.png"/><Relationship Id="rId4" Type="http://schemas.openxmlformats.org/officeDocument/2006/relationships/image" Target="../media/image1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4.png"/><Relationship Id="rId4" Type="http://schemas.openxmlformats.org/officeDocument/2006/relationships/image" Target="../media/image2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png"/><Relationship Id="rId4" Type="http://schemas.openxmlformats.org/officeDocument/2006/relationships/image" Target="../media/image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Relationship Id="rId4" Type="http://schemas.openxmlformats.org/officeDocument/2006/relationships/image" Target="../media/image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gif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10.png"/><Relationship Id="rId6" Type="http://schemas.openxmlformats.org/officeDocument/2006/relationships/image" Target="../media/image1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2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gif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3.png"/><Relationship Id="rId4" Type="http://schemas.openxmlformats.org/officeDocument/2006/relationships/image" Target="../media/image18.png"/><Relationship Id="rId5" Type="http://schemas.openxmlformats.org/officeDocument/2006/relationships/image" Target="../media/image2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8.png"/><Relationship Id="rId4" Type="http://schemas.openxmlformats.org/officeDocument/2006/relationships/image" Target="../media/image13.png"/><Relationship Id="rId5" Type="http://schemas.openxmlformats.org/officeDocument/2006/relationships/image" Target="../media/image2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1.png"/><Relationship Id="rId4" Type="http://schemas.openxmlformats.org/officeDocument/2006/relationships/image" Target="../media/image2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2.png"/><Relationship Id="rId4" Type="http://schemas.openxmlformats.org/officeDocument/2006/relationships/image" Target="../media/image25.png"/><Relationship Id="rId5" Type="http://schemas.openxmlformats.org/officeDocument/2006/relationships/image" Target="../media/image3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s://github.com/MinaPecheux/ShaderJourney/tree/master/Assets/Shaders/Episode-03" TargetMode="External"/><Relationship Id="rId4" Type="http://schemas.openxmlformats.org/officeDocument/2006/relationships/hyperlink" Target="https://github.com/andydbc/HologramShader" TargetMode="External"/><Relationship Id="rId10" Type="http://schemas.openxmlformats.org/officeDocument/2006/relationships/hyperlink" Target="https://github.com/keijiro/KinoMotion" TargetMode="External"/><Relationship Id="rId9" Type="http://schemas.openxmlformats.org/officeDocument/2006/relationships/hyperlink" Target="https://github.com/candycat1992/NPR_Lab/tree/master/Assets/Shaders" TargetMode="External"/><Relationship Id="rId5" Type="http://schemas.openxmlformats.org/officeDocument/2006/relationships/hyperlink" Target="https://github.com/IronWarrior/UnityToonShader" TargetMode="External"/><Relationship Id="rId6" Type="http://schemas.openxmlformats.org/officeDocument/2006/relationships/hyperlink" Target="https://bitbucket.org/gaello/pixelated-shader/src/master/" TargetMode="External"/><Relationship Id="rId7" Type="http://schemas.openxmlformats.org/officeDocument/2006/relationships/hyperlink" Target="https://github.com/PunkCG/Unity-Surface-Water-Shader" TargetMode="External"/><Relationship Id="rId8" Type="http://schemas.openxmlformats.org/officeDocument/2006/relationships/hyperlink" Target="https://github.com/samuelbigos/godot_dither_shader" TargetMode="External"/></Relationships>
</file>

<file path=ppt/slides/_rels/slide28.xml.rels><?xml version="1.0" encoding="UTF-8" standalone="yes"?><Relationships xmlns="http://schemas.openxmlformats.org/package/2006/relationships"><Relationship Id="rId11" Type="http://schemas.openxmlformats.org/officeDocument/2006/relationships/hyperlink" Target="https://webgl-shaders.com/" TargetMode="External"/><Relationship Id="rId10" Type="http://schemas.openxmlformats.org/officeDocument/2006/relationships/hyperlink" Target="https://docs.tizen.org/application/native/guides/graphics/vertex-shader/" TargetMode="External"/><Relationship Id="rId13" Type="http://schemas.openxmlformats.org/officeDocument/2006/relationships/hyperlink" Target="https://valdarixgames.medium.com/adding-post-processing-to-unity-6254a5c75427" TargetMode="External"/><Relationship Id="rId12" Type="http://schemas.openxmlformats.org/officeDocument/2006/relationships/hyperlink" Target="https://en.wikipedia.org/wiki/Shader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s://www.raywenderlich.com/5671826-introduction-to-shaders-in-unity" TargetMode="External"/><Relationship Id="rId4" Type="http://schemas.openxmlformats.org/officeDocument/2006/relationships/hyperlink" Target="https://thebookofshaders.com/01/" TargetMode="External"/><Relationship Id="rId9" Type="http://schemas.openxmlformats.org/officeDocument/2006/relationships/hyperlink" Target="https://www.youtube.com/watch?v=dCvE0uJbP-I" TargetMode="External"/><Relationship Id="rId5" Type="http://schemas.openxmlformats.org/officeDocument/2006/relationships/hyperlink" Target="https://docs.unity3d.com/560/Documentation/Manual/shader-NormalFamily.html" TargetMode="External"/><Relationship Id="rId6" Type="http://schemas.openxmlformats.org/officeDocument/2006/relationships/hyperlink" Target="https://docs.unity3d.com/Manual/PostProcessingOverview.html" TargetMode="External"/><Relationship Id="rId7" Type="http://schemas.openxmlformats.org/officeDocument/2006/relationships/hyperlink" Target="https://docs.unity3d.com/Packages/com.unity.render-pipelines.high-definition@15.0/manual/Override-Fog.html?q=fog" TargetMode="External"/><Relationship Id="rId8" Type="http://schemas.openxmlformats.org/officeDocument/2006/relationships/hyperlink" Target="https://www.youtube.com/watch?v=sXbdF4KjNOc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3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3"/>
          <p:cNvSpPr txBox="1"/>
          <p:nvPr>
            <p:ph type="title"/>
          </p:nvPr>
        </p:nvSpPr>
        <p:spPr>
          <a:xfrm>
            <a:off x="375775" y="122725"/>
            <a:ext cx="5857800" cy="35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Unity Shaders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&amp; Post Processing Effects</a:t>
            </a:r>
            <a:endParaRPr/>
          </a:p>
        </p:txBody>
      </p:sp>
      <p:sp>
        <p:nvSpPr>
          <p:cNvPr id="278" name="Google Shape;278;p13"/>
          <p:cNvSpPr txBox="1"/>
          <p:nvPr>
            <p:ph idx="4294967295" type="subTitle"/>
          </p:nvPr>
        </p:nvSpPr>
        <p:spPr>
          <a:xfrm>
            <a:off x="375775" y="2571750"/>
            <a:ext cx="4255500" cy="129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CS23 Class 10/4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Hannah Shaby</a:t>
            </a:r>
            <a:endParaRPr/>
          </a:p>
        </p:txBody>
      </p:sp>
      <p:sp>
        <p:nvSpPr>
          <p:cNvPr id="279" name="Google Shape;279;p1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80" name="Google Shape;280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46296" y="2802021"/>
            <a:ext cx="3556625" cy="1990975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13"/>
          <p:cNvSpPr txBox="1"/>
          <p:nvPr>
            <p:ph idx="4294967295" type="subTitle"/>
          </p:nvPr>
        </p:nvSpPr>
        <p:spPr>
          <a:xfrm>
            <a:off x="3598600" y="4736975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Water Shader by Linden Reid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22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 of 3 Shaders</a:t>
            </a:r>
            <a:endParaRPr/>
          </a:p>
        </p:txBody>
      </p:sp>
      <p:sp>
        <p:nvSpPr>
          <p:cNvPr id="376" name="Google Shape;376;p22"/>
          <p:cNvSpPr txBox="1"/>
          <p:nvPr>
            <p:ph idx="1" type="body"/>
          </p:nvPr>
        </p:nvSpPr>
        <p:spPr>
          <a:xfrm>
            <a:off x="717175" y="1389525"/>
            <a:ext cx="7617000" cy="314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u="sng">
                <a:solidFill>
                  <a:schemeClr val="hlink"/>
                </a:solidFill>
                <a:hlinkClick r:id="rId3"/>
              </a:rPr>
              <a:t>Go to class website&gt;week 4b&gt;Download “ShaderDemoMaterials” folder</a:t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00"/>
              <a:t>Create a new scene: </a:t>
            </a:r>
            <a:r>
              <a:rPr b="1" lang="en" sz="2000"/>
              <a:t>Unity 3D</a:t>
            </a:r>
            <a:r>
              <a:rPr lang="en" sz="2000"/>
              <a:t>, upload </a:t>
            </a:r>
            <a:r>
              <a:rPr lang="en" sz="2000"/>
              <a:t>ShaderDemoMaterials to assets folder</a:t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00"/>
              <a:t>Working with 2 custom shaders and 1 Unity Legacy shader</a:t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00"/>
              <a:t>Unity Shader: Reflective: </a:t>
            </a:r>
            <a:r>
              <a:rPr lang="en" sz="2000"/>
              <a:t>Parallax</a:t>
            </a:r>
            <a:r>
              <a:rPr lang="en" sz="2000"/>
              <a:t> Specular</a:t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00"/>
              <a:t>Custom shaders by:</a:t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00"/>
              <a:t>Toon: @roystan on github</a:t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000"/>
              <a:t>Slice: @IppokratisBournellis on Unity Forum</a:t>
            </a:r>
            <a:endParaRPr sz="2000"/>
          </a:p>
        </p:txBody>
      </p:sp>
      <p:sp>
        <p:nvSpPr>
          <p:cNvPr id="377" name="Google Shape;377;p2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23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</a:t>
            </a:r>
            <a:endParaRPr/>
          </a:p>
        </p:txBody>
      </p:sp>
      <p:sp>
        <p:nvSpPr>
          <p:cNvPr id="383" name="Google Shape;383;p23"/>
          <p:cNvSpPr txBox="1"/>
          <p:nvPr>
            <p:ph idx="1" type="body"/>
          </p:nvPr>
        </p:nvSpPr>
        <p:spPr>
          <a:xfrm>
            <a:off x="488525" y="1375350"/>
            <a:ext cx="35880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Create a new material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Assets&gt;Create&gt;Material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Rename Material “ToonShader” in Assets Folder</a:t>
            </a:r>
            <a:endParaRPr sz="1600"/>
          </a:p>
        </p:txBody>
      </p:sp>
      <p:sp>
        <p:nvSpPr>
          <p:cNvPr id="384" name="Google Shape;384;p2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85" name="Google Shape;38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34646" y="51225"/>
            <a:ext cx="4584606" cy="37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38938" y="3582397"/>
            <a:ext cx="5866124" cy="1561100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23"/>
          <p:cNvSpPr/>
          <p:nvPr/>
        </p:nvSpPr>
        <p:spPr>
          <a:xfrm>
            <a:off x="3979800" y="167875"/>
            <a:ext cx="1678500" cy="287700"/>
          </a:xfrm>
          <a:prstGeom prst="ellipse">
            <a:avLst/>
          </a:prstGeom>
          <a:noFill/>
          <a:ln cap="flat" cmpd="sng" w="7620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p23"/>
          <p:cNvSpPr/>
          <p:nvPr/>
        </p:nvSpPr>
        <p:spPr>
          <a:xfrm>
            <a:off x="5918625" y="1375350"/>
            <a:ext cx="1678500" cy="287700"/>
          </a:xfrm>
          <a:prstGeom prst="ellipse">
            <a:avLst/>
          </a:prstGeom>
          <a:noFill/>
          <a:ln cap="flat" cmpd="sng" w="7620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p23"/>
          <p:cNvSpPr/>
          <p:nvPr/>
        </p:nvSpPr>
        <p:spPr>
          <a:xfrm>
            <a:off x="4719625" y="3582400"/>
            <a:ext cx="1079100" cy="889800"/>
          </a:xfrm>
          <a:prstGeom prst="ellipse">
            <a:avLst/>
          </a:prstGeom>
          <a:noFill/>
          <a:ln cap="flat" cmpd="sng" w="7620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2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</a:t>
            </a:r>
            <a:endParaRPr/>
          </a:p>
        </p:txBody>
      </p:sp>
      <p:sp>
        <p:nvSpPr>
          <p:cNvPr id="395" name="Google Shape;395;p24"/>
          <p:cNvSpPr txBox="1"/>
          <p:nvPr>
            <p:ph idx="1" type="body"/>
          </p:nvPr>
        </p:nvSpPr>
        <p:spPr>
          <a:xfrm>
            <a:off x="143875" y="1522450"/>
            <a:ext cx="2533800" cy="327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-Select ToonShader in Assets Folder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/>
              <a:t>-In the inspector select the Shader dropdown. It should currently be set to </a:t>
            </a:r>
            <a:r>
              <a:rPr b="1" lang="en" sz="1500"/>
              <a:t>Standard</a:t>
            </a:r>
            <a:endParaRPr b="1" sz="15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1500"/>
              <a:t>-</a:t>
            </a:r>
            <a:r>
              <a:rPr lang="en" sz="1500"/>
              <a:t>Select Roystan&gt;ToonComplete in dropdown </a:t>
            </a:r>
            <a:endParaRPr sz="1500"/>
          </a:p>
        </p:txBody>
      </p:sp>
      <p:sp>
        <p:nvSpPr>
          <p:cNvPr id="396" name="Google Shape;396;p2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97" name="Google Shape;39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16350" y="276875"/>
            <a:ext cx="2828975" cy="4460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84275" y="1101250"/>
            <a:ext cx="3359725" cy="2811350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p24"/>
          <p:cNvSpPr/>
          <p:nvPr/>
        </p:nvSpPr>
        <p:spPr>
          <a:xfrm>
            <a:off x="2984225" y="372800"/>
            <a:ext cx="2210400" cy="321600"/>
          </a:xfrm>
          <a:prstGeom prst="ellipse">
            <a:avLst/>
          </a:prstGeom>
          <a:noFill/>
          <a:ln cap="flat" cmpd="sng" w="7620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2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</a:t>
            </a:r>
            <a:endParaRPr/>
          </a:p>
        </p:txBody>
      </p:sp>
      <p:sp>
        <p:nvSpPr>
          <p:cNvPr id="405" name="Google Shape;405;p25"/>
          <p:cNvSpPr txBox="1"/>
          <p:nvPr>
            <p:ph idx="1" type="body"/>
          </p:nvPr>
        </p:nvSpPr>
        <p:spPr>
          <a:xfrm>
            <a:off x="296700" y="1300950"/>
            <a:ext cx="3754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In the Inspector of the material, change color. Play with the sliders!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Drag ToonShader to </a:t>
            </a:r>
            <a:r>
              <a:rPr lang="en" sz="1500"/>
              <a:t>the desired object’s name in the</a:t>
            </a:r>
            <a:r>
              <a:rPr lang="en" sz="1500"/>
              <a:t> hierarchy or select the object OR select the desired object and drag ToonShader to the inspector to the to apply the shader! </a:t>
            </a:r>
            <a:endParaRPr sz="1500"/>
          </a:p>
        </p:txBody>
      </p:sp>
      <p:sp>
        <p:nvSpPr>
          <p:cNvPr id="406" name="Google Shape;406;p2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07" name="Google Shape;40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51100" y="702500"/>
            <a:ext cx="4501225" cy="4034475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25"/>
          <p:cNvSpPr/>
          <p:nvPr/>
        </p:nvSpPr>
        <p:spPr>
          <a:xfrm>
            <a:off x="3871250" y="563000"/>
            <a:ext cx="2411400" cy="393600"/>
          </a:xfrm>
          <a:prstGeom prst="ellipse">
            <a:avLst/>
          </a:prstGeom>
          <a:noFill/>
          <a:ln cap="flat" cmpd="sng" w="7620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p25"/>
          <p:cNvSpPr/>
          <p:nvPr/>
        </p:nvSpPr>
        <p:spPr>
          <a:xfrm>
            <a:off x="7337575" y="3700775"/>
            <a:ext cx="996600" cy="882600"/>
          </a:xfrm>
          <a:prstGeom prst="ellipse">
            <a:avLst/>
          </a:prstGeom>
          <a:noFill/>
          <a:ln cap="flat" cmpd="sng" w="7620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0" name="Google Shape;410;p25"/>
          <p:cNvCxnSpPr>
            <a:stCxn id="409" idx="1"/>
            <a:endCxn id="408" idx="4"/>
          </p:cNvCxnSpPr>
          <p:nvPr/>
        </p:nvCxnSpPr>
        <p:spPr>
          <a:xfrm rot="10800000">
            <a:off x="5076924" y="956629"/>
            <a:ext cx="2406600" cy="2873400"/>
          </a:xfrm>
          <a:prstGeom prst="straightConnector1">
            <a:avLst/>
          </a:prstGeom>
          <a:noFill/>
          <a:ln cap="flat" cmpd="sng" w="76200">
            <a:solidFill>
              <a:srgbClr val="FF99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26"/>
          <p:cNvSpPr txBox="1"/>
          <p:nvPr>
            <p:ph type="title"/>
          </p:nvPr>
        </p:nvSpPr>
        <p:spPr>
          <a:xfrm>
            <a:off x="1195875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</a:t>
            </a:r>
            <a:endParaRPr/>
          </a:p>
        </p:txBody>
      </p:sp>
      <p:sp>
        <p:nvSpPr>
          <p:cNvPr id="416" name="Google Shape;416;p26"/>
          <p:cNvSpPr txBox="1"/>
          <p:nvPr>
            <p:ph idx="1" type="body"/>
          </p:nvPr>
        </p:nvSpPr>
        <p:spPr>
          <a:xfrm>
            <a:off x="3740725" y="410925"/>
            <a:ext cx="5311500" cy="347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-Create another new material by clicking Assets&gt;Create&gt;Materials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/>
              <a:t>-Name the Material </a:t>
            </a:r>
            <a:r>
              <a:rPr b="1" lang="en" sz="1500"/>
              <a:t>ReflectShader </a:t>
            </a:r>
            <a:r>
              <a:rPr lang="en" sz="1500"/>
              <a:t>and open it in the Inspector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/>
              <a:t>-In the Shader Dropdown, select LegacyShaders&gt;Reflective&gt;Parallax Specular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/>
              <a:t>-Play with the settings of the shader to see how it affects an object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/>
              <a:t>-Apply shader to an object by dragging it to its inspector or hierarchy 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500"/>
              <a:t> </a:t>
            </a:r>
            <a:endParaRPr sz="1500"/>
          </a:p>
        </p:txBody>
      </p:sp>
      <p:sp>
        <p:nvSpPr>
          <p:cNvPr id="417" name="Google Shape;417;p2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18" name="Google Shape;41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8080" y="1430025"/>
            <a:ext cx="3170720" cy="2653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40725" y="3533436"/>
            <a:ext cx="5233176" cy="14769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2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</a:t>
            </a:r>
            <a:endParaRPr/>
          </a:p>
        </p:txBody>
      </p:sp>
      <p:sp>
        <p:nvSpPr>
          <p:cNvPr id="425" name="Google Shape;425;p27"/>
          <p:cNvSpPr txBox="1"/>
          <p:nvPr>
            <p:ph idx="1" type="body"/>
          </p:nvPr>
        </p:nvSpPr>
        <p:spPr>
          <a:xfrm>
            <a:off x="185150" y="1426550"/>
            <a:ext cx="35376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-Create a new material named </a:t>
            </a:r>
            <a:r>
              <a:rPr b="1" lang="en"/>
              <a:t>Slice Shader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-</a:t>
            </a:r>
            <a:r>
              <a:rPr lang="en"/>
              <a:t>select a new texture by either dragging a texture from the assets folder to the texture box, or clicking “select” inside the texture box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-</a:t>
            </a:r>
            <a:endParaRPr/>
          </a:p>
        </p:txBody>
      </p:sp>
      <p:sp>
        <p:nvSpPr>
          <p:cNvPr id="426" name="Google Shape;426;p2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27" name="Google Shape;42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22750" y="747200"/>
            <a:ext cx="4340249" cy="3150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" name="Google Shape;428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9251" y="4056873"/>
            <a:ext cx="7030502" cy="810153"/>
          </a:xfrm>
          <a:prstGeom prst="rect">
            <a:avLst/>
          </a:prstGeom>
          <a:noFill/>
          <a:ln>
            <a:noFill/>
          </a:ln>
        </p:spPr>
      </p:pic>
      <p:sp>
        <p:nvSpPr>
          <p:cNvPr id="429" name="Google Shape;429;p27"/>
          <p:cNvSpPr/>
          <p:nvPr/>
        </p:nvSpPr>
        <p:spPr>
          <a:xfrm>
            <a:off x="7116950" y="1266850"/>
            <a:ext cx="1334100" cy="999300"/>
          </a:xfrm>
          <a:prstGeom prst="ellipse">
            <a:avLst/>
          </a:prstGeom>
          <a:noFill/>
          <a:ln cap="flat" cmpd="sng" w="7620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0" name="Google Shape;430;p27"/>
          <p:cNvSpPr/>
          <p:nvPr/>
        </p:nvSpPr>
        <p:spPr>
          <a:xfrm>
            <a:off x="1303800" y="3926825"/>
            <a:ext cx="809700" cy="810300"/>
          </a:xfrm>
          <a:prstGeom prst="ellipse">
            <a:avLst/>
          </a:prstGeom>
          <a:noFill/>
          <a:ln cap="flat" cmpd="sng" w="7620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1" name="Google Shape;431;p27"/>
          <p:cNvCxnSpPr>
            <a:stCxn id="430" idx="7"/>
            <a:endCxn id="429" idx="3"/>
          </p:cNvCxnSpPr>
          <p:nvPr/>
        </p:nvCxnSpPr>
        <p:spPr>
          <a:xfrm flipH="1" rot="10800000">
            <a:off x="1994922" y="2119791"/>
            <a:ext cx="5317500" cy="1925700"/>
          </a:xfrm>
          <a:prstGeom prst="straightConnector1">
            <a:avLst/>
          </a:prstGeom>
          <a:noFill/>
          <a:ln cap="flat" cmpd="sng" w="76200">
            <a:solidFill>
              <a:srgbClr val="FF99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2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Post Processing Effects</a:t>
            </a:r>
            <a:endParaRPr/>
          </a:p>
        </p:txBody>
      </p:sp>
      <p:sp>
        <p:nvSpPr>
          <p:cNvPr id="437" name="Google Shape;437;p28"/>
          <p:cNvSpPr txBox="1"/>
          <p:nvPr>
            <p:ph idx="1" type="body"/>
          </p:nvPr>
        </p:nvSpPr>
        <p:spPr>
          <a:xfrm>
            <a:off x="549100" y="1571975"/>
            <a:ext cx="3261000" cy="32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-Visual effects applied at the end of rendering a scene</a:t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00"/>
              <a:t>-Utilize shaders to create effects</a:t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000"/>
              <a:t>-Can adjust game appearance or add special effects</a:t>
            </a:r>
            <a:endParaRPr sz="2000"/>
          </a:p>
        </p:txBody>
      </p:sp>
      <p:sp>
        <p:nvSpPr>
          <p:cNvPr id="438" name="Google Shape;438;p2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39" name="Google Shape;43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2726" y="1597875"/>
            <a:ext cx="4426301" cy="2489800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28"/>
          <p:cNvSpPr txBox="1"/>
          <p:nvPr/>
        </p:nvSpPr>
        <p:spPr>
          <a:xfrm>
            <a:off x="4863350" y="4269450"/>
            <a:ext cx="3587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Sonar effect by Mirza Beig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29"/>
          <p:cNvSpPr txBox="1"/>
          <p:nvPr>
            <p:ph type="title"/>
          </p:nvPr>
        </p:nvSpPr>
        <p:spPr>
          <a:xfrm>
            <a:off x="1173202" y="577257"/>
            <a:ext cx="7402800" cy="106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p29"/>
          <p:cNvSpPr txBox="1"/>
          <p:nvPr>
            <p:ph idx="1" type="body"/>
          </p:nvPr>
        </p:nvSpPr>
        <p:spPr>
          <a:xfrm>
            <a:off x="1173202" y="2059327"/>
            <a:ext cx="7402800" cy="270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p2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48" name="Google Shape;448;p29"/>
          <p:cNvPicPr preferRelativeResize="0"/>
          <p:nvPr/>
        </p:nvPicPr>
        <p:blipFill rotWithShape="1">
          <a:blip r:embed="rId3">
            <a:alphaModFix/>
          </a:blip>
          <a:srcRect b="6872" l="6872" r="0" t="0"/>
          <a:stretch/>
        </p:blipFill>
        <p:spPr>
          <a:xfrm>
            <a:off x="568001" y="186150"/>
            <a:ext cx="3628077" cy="2278448"/>
          </a:xfrm>
          <a:prstGeom prst="rect">
            <a:avLst/>
          </a:prstGeom>
          <a:noFill/>
          <a:ln>
            <a:noFill/>
          </a:ln>
        </p:spPr>
      </p:pic>
      <p:pic>
        <p:nvPicPr>
          <p:cNvPr id="449" name="Google Shape;449;p29"/>
          <p:cNvPicPr preferRelativeResize="0"/>
          <p:nvPr/>
        </p:nvPicPr>
        <p:blipFill rotWithShape="1">
          <a:blip r:embed="rId4">
            <a:alphaModFix/>
          </a:blip>
          <a:srcRect b="6872" l="0" r="4415" t="0"/>
          <a:stretch/>
        </p:blipFill>
        <p:spPr>
          <a:xfrm>
            <a:off x="4819154" y="186150"/>
            <a:ext cx="3467874" cy="2278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0" name="Google Shape;450;p29"/>
          <p:cNvPicPr preferRelativeResize="0"/>
          <p:nvPr/>
        </p:nvPicPr>
        <p:blipFill rotWithShape="1">
          <a:blip r:embed="rId5">
            <a:alphaModFix/>
          </a:blip>
          <a:srcRect b="0" l="4702" r="4693" t="0"/>
          <a:stretch/>
        </p:blipFill>
        <p:spPr>
          <a:xfrm>
            <a:off x="568000" y="2678899"/>
            <a:ext cx="3628077" cy="2278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" name="Google Shape;451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19154" y="2678899"/>
            <a:ext cx="3467886" cy="2278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30"/>
          <p:cNvSpPr/>
          <p:nvPr/>
        </p:nvSpPr>
        <p:spPr>
          <a:xfrm>
            <a:off x="671650" y="1378675"/>
            <a:ext cx="2669100" cy="3464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p30"/>
          <p:cNvSpPr/>
          <p:nvPr/>
        </p:nvSpPr>
        <p:spPr>
          <a:xfrm>
            <a:off x="3340750" y="1378675"/>
            <a:ext cx="2669100" cy="3464400"/>
          </a:xfrm>
          <a:prstGeom prst="rect">
            <a:avLst/>
          </a:prstGeom>
          <a:solidFill>
            <a:srgbClr val="AEE6B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" name="Google Shape;458;p30"/>
          <p:cNvSpPr/>
          <p:nvPr/>
        </p:nvSpPr>
        <p:spPr>
          <a:xfrm>
            <a:off x="6009850" y="1378675"/>
            <a:ext cx="2669100" cy="34644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" name="Google Shape;459;p30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Post Processing vs. Shaders</a:t>
            </a:r>
            <a:endParaRPr/>
          </a:p>
        </p:txBody>
      </p:sp>
      <p:sp>
        <p:nvSpPr>
          <p:cNvPr id="460" name="Google Shape;460;p3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61" name="Google Shape;461;p30"/>
          <p:cNvSpPr txBox="1"/>
          <p:nvPr/>
        </p:nvSpPr>
        <p:spPr>
          <a:xfrm>
            <a:off x="6390050" y="1476200"/>
            <a:ext cx="20610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Nunito"/>
                <a:ea typeface="Nunito"/>
                <a:cs typeface="Nunito"/>
                <a:sym typeface="Nunito"/>
              </a:rPr>
              <a:t>Shaders</a:t>
            </a:r>
            <a:endParaRPr sz="19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62" name="Google Shape;462;p30"/>
          <p:cNvSpPr txBox="1"/>
          <p:nvPr/>
        </p:nvSpPr>
        <p:spPr>
          <a:xfrm>
            <a:off x="6009850" y="1713625"/>
            <a:ext cx="26691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-"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Part of render and post processing steps in render pipeline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-"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Available in Unity 2D 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-"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Applied to individual objects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-"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Included in Unity Built-in Render Pipeline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63" name="Google Shape;463;p30"/>
          <p:cNvSpPr txBox="1"/>
          <p:nvPr/>
        </p:nvSpPr>
        <p:spPr>
          <a:xfrm>
            <a:off x="706250" y="1476200"/>
            <a:ext cx="2946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Nunito"/>
                <a:ea typeface="Nunito"/>
                <a:cs typeface="Nunito"/>
                <a:sym typeface="Nunito"/>
              </a:rPr>
              <a:t>Post Processing Effects</a:t>
            </a:r>
            <a:endParaRPr sz="18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64" name="Google Shape;464;p30"/>
          <p:cNvSpPr txBox="1"/>
          <p:nvPr/>
        </p:nvSpPr>
        <p:spPr>
          <a:xfrm>
            <a:off x="1148900" y="2803075"/>
            <a:ext cx="2061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65" name="Google Shape;465;p30"/>
          <p:cNvSpPr txBox="1"/>
          <p:nvPr/>
        </p:nvSpPr>
        <p:spPr>
          <a:xfrm>
            <a:off x="820550" y="1953200"/>
            <a:ext cx="22233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-"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Used in the post processing step  in a Render pipeline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-"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applied to entire scenes at once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66" name="Google Shape;466;p30"/>
          <p:cNvSpPr txBox="1"/>
          <p:nvPr/>
        </p:nvSpPr>
        <p:spPr>
          <a:xfrm>
            <a:off x="3400025" y="1953200"/>
            <a:ext cx="26691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-"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Used in render pipeline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-"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Available in unity 3D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-"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Alters pixels color/lightness to produce an image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-"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Included in Unity Universal Render Pipeline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67" name="Google Shape;467;p30"/>
          <p:cNvSpPr txBox="1"/>
          <p:nvPr/>
        </p:nvSpPr>
        <p:spPr>
          <a:xfrm>
            <a:off x="3644800" y="1476200"/>
            <a:ext cx="20610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Nunito"/>
                <a:ea typeface="Nunito"/>
                <a:cs typeface="Nunito"/>
                <a:sym typeface="Nunito"/>
              </a:rPr>
              <a:t>Both</a:t>
            </a:r>
            <a:endParaRPr sz="1900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31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 of Post Processing Effects in Action</a:t>
            </a:r>
            <a:endParaRPr/>
          </a:p>
        </p:txBody>
      </p:sp>
      <p:sp>
        <p:nvSpPr>
          <p:cNvPr id="473" name="Google Shape;473;p3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74" name="Google Shape;47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8117" y="1272900"/>
            <a:ext cx="6881883" cy="353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1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1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1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89" name="Google Shape;28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225" y="488956"/>
            <a:ext cx="8303550" cy="416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32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Post Processing Effects Demo in Unity</a:t>
            </a:r>
            <a:endParaRPr/>
          </a:p>
        </p:txBody>
      </p:sp>
      <p:sp>
        <p:nvSpPr>
          <p:cNvPr id="480" name="Google Shape;480;p32"/>
          <p:cNvSpPr txBox="1"/>
          <p:nvPr>
            <p:ph idx="1" type="body"/>
          </p:nvPr>
        </p:nvSpPr>
        <p:spPr>
          <a:xfrm>
            <a:off x="765900" y="1342400"/>
            <a:ext cx="7612200" cy="285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Some notes:</a:t>
            </a:r>
            <a:endParaRPr sz="19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900"/>
              <a:t>We are using the Built-in pipeline. There are 2 other options for post processing in unity. (URP, HDRP)</a:t>
            </a:r>
            <a:endParaRPr sz="19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900"/>
              <a:t>My version of Unity: 2021.1.10f1</a:t>
            </a:r>
            <a:endParaRPr sz="1900"/>
          </a:p>
        </p:txBody>
      </p:sp>
      <p:sp>
        <p:nvSpPr>
          <p:cNvPr id="481" name="Google Shape;481;p3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82" name="Google Shape;48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2898" y="2571748"/>
            <a:ext cx="3521400" cy="217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33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Setting Up</a:t>
            </a:r>
            <a:endParaRPr/>
          </a:p>
        </p:txBody>
      </p:sp>
      <p:sp>
        <p:nvSpPr>
          <p:cNvPr id="488" name="Google Shape;488;p33"/>
          <p:cNvSpPr txBox="1"/>
          <p:nvPr>
            <p:ph idx="1" type="body"/>
          </p:nvPr>
        </p:nvSpPr>
        <p:spPr>
          <a:xfrm>
            <a:off x="463525" y="1406925"/>
            <a:ext cx="2694000" cy="353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allow for post processing using 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Go to window&gt;Package Manager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In package manager window: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Select dropdown that says Packages: In Project and change settings to Unity Registry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In the list of packages: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Select Post Processing and click “install” to add post processing abilities to your scene</a:t>
            </a:r>
            <a:endParaRPr/>
          </a:p>
        </p:txBody>
      </p:sp>
      <p:sp>
        <p:nvSpPr>
          <p:cNvPr id="489" name="Google Shape;489;p3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90" name="Google Shape;49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51876" y="598587"/>
            <a:ext cx="2172625" cy="423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1" name="Google Shape;491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62625" y="598575"/>
            <a:ext cx="3481375" cy="224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2" name="Google Shape;492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91463" y="2988828"/>
            <a:ext cx="3423699" cy="2005450"/>
          </a:xfrm>
          <a:prstGeom prst="rect">
            <a:avLst/>
          </a:prstGeom>
          <a:noFill/>
          <a:ln>
            <a:noFill/>
          </a:ln>
        </p:spPr>
      </p:pic>
      <p:sp>
        <p:nvSpPr>
          <p:cNvPr id="493" name="Google Shape;493;p33"/>
          <p:cNvSpPr/>
          <p:nvPr/>
        </p:nvSpPr>
        <p:spPr>
          <a:xfrm>
            <a:off x="6039650" y="901425"/>
            <a:ext cx="2411400" cy="393600"/>
          </a:xfrm>
          <a:prstGeom prst="ellipse">
            <a:avLst/>
          </a:prstGeom>
          <a:noFill/>
          <a:ln cap="flat" cmpd="sng" w="7620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3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Creating a Post Processing Volume</a:t>
            </a:r>
            <a:endParaRPr/>
          </a:p>
        </p:txBody>
      </p:sp>
      <p:sp>
        <p:nvSpPr>
          <p:cNvPr id="499" name="Google Shape;499;p34"/>
          <p:cNvSpPr txBox="1"/>
          <p:nvPr>
            <p:ph idx="1" type="body"/>
          </p:nvPr>
        </p:nvSpPr>
        <p:spPr>
          <a:xfrm>
            <a:off x="406325" y="1328825"/>
            <a:ext cx="8527200" cy="199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Create an empty game object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In this game object click AddComponent&gt; Post-process Volume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Toggle IsGlobal to “on”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Create a new layer called “Post Processing” and set that as the game object’s layer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500" name="Google Shape;500;p3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01" name="Google Shape;501;p34"/>
          <p:cNvPicPr preferRelativeResize="0"/>
          <p:nvPr/>
        </p:nvPicPr>
        <p:blipFill rotWithShape="1">
          <a:blip r:embed="rId3">
            <a:alphaModFix/>
          </a:blip>
          <a:srcRect b="37484" l="0" r="0" t="0"/>
          <a:stretch/>
        </p:blipFill>
        <p:spPr>
          <a:xfrm>
            <a:off x="1047275" y="2638550"/>
            <a:ext cx="3056176" cy="2354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0721" y="2687775"/>
            <a:ext cx="2971229" cy="562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3" name="Google Shape;503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65588" y="3319936"/>
            <a:ext cx="3881509" cy="1673363"/>
          </a:xfrm>
          <a:prstGeom prst="rect">
            <a:avLst/>
          </a:prstGeom>
          <a:noFill/>
          <a:ln>
            <a:noFill/>
          </a:ln>
        </p:spPr>
      </p:pic>
      <p:sp>
        <p:nvSpPr>
          <p:cNvPr id="504" name="Google Shape;504;p34"/>
          <p:cNvSpPr/>
          <p:nvPr/>
        </p:nvSpPr>
        <p:spPr>
          <a:xfrm>
            <a:off x="1369663" y="3619125"/>
            <a:ext cx="2411400" cy="393600"/>
          </a:xfrm>
          <a:prstGeom prst="ellipse">
            <a:avLst/>
          </a:prstGeom>
          <a:noFill/>
          <a:ln cap="flat" cmpd="sng" w="7620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35"/>
          <p:cNvSpPr txBox="1"/>
          <p:nvPr>
            <p:ph type="title"/>
          </p:nvPr>
        </p:nvSpPr>
        <p:spPr>
          <a:xfrm>
            <a:off x="1227400" y="66132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Managing the Layers</a:t>
            </a:r>
            <a:endParaRPr/>
          </a:p>
        </p:txBody>
      </p:sp>
      <p:sp>
        <p:nvSpPr>
          <p:cNvPr id="510" name="Google Shape;510;p35"/>
          <p:cNvSpPr txBox="1"/>
          <p:nvPr>
            <p:ph idx="1" type="body"/>
          </p:nvPr>
        </p:nvSpPr>
        <p:spPr>
          <a:xfrm>
            <a:off x="259650" y="1555750"/>
            <a:ext cx="2772300" cy="353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In Main Camera add a Post Processing </a:t>
            </a:r>
            <a:r>
              <a:rPr b="1" lang="en" sz="1500"/>
              <a:t>Layer </a:t>
            </a:r>
            <a:r>
              <a:rPr lang="en" sz="1500"/>
              <a:t>component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In the PP Layer, set the volume layer to “Post Processing” (the one we just made)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 In the </a:t>
            </a:r>
            <a:r>
              <a:rPr b="1" lang="en" sz="1500"/>
              <a:t>post process volume</a:t>
            </a:r>
            <a:r>
              <a:rPr lang="en" sz="1500"/>
              <a:t> create a new profile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t/>
            </a:r>
            <a:endParaRPr sz="1500"/>
          </a:p>
        </p:txBody>
      </p:sp>
      <p:sp>
        <p:nvSpPr>
          <p:cNvPr id="511" name="Google Shape;511;p3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12" name="Google Shape;51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9750" y="1366125"/>
            <a:ext cx="2494500" cy="3564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513" name="Google Shape;513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28160" y="1366125"/>
            <a:ext cx="2772415" cy="1773126"/>
          </a:xfrm>
          <a:prstGeom prst="rect">
            <a:avLst/>
          </a:prstGeom>
          <a:noFill/>
          <a:ln>
            <a:noFill/>
          </a:ln>
        </p:spPr>
      </p:pic>
      <p:sp>
        <p:nvSpPr>
          <p:cNvPr id="514" name="Google Shape;514;p35"/>
          <p:cNvSpPr/>
          <p:nvPr/>
        </p:nvSpPr>
        <p:spPr>
          <a:xfrm>
            <a:off x="6588350" y="1630725"/>
            <a:ext cx="2411400" cy="393600"/>
          </a:xfrm>
          <a:prstGeom prst="ellipse">
            <a:avLst/>
          </a:prstGeom>
          <a:noFill/>
          <a:ln cap="flat" cmpd="sng" w="7620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p35"/>
          <p:cNvSpPr/>
          <p:nvPr/>
        </p:nvSpPr>
        <p:spPr>
          <a:xfrm>
            <a:off x="3353700" y="3696750"/>
            <a:ext cx="2411400" cy="1148400"/>
          </a:xfrm>
          <a:prstGeom prst="ellipse">
            <a:avLst/>
          </a:prstGeom>
          <a:noFill/>
          <a:ln cap="flat" cmpd="sng" w="7620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36"/>
          <p:cNvSpPr txBox="1"/>
          <p:nvPr>
            <p:ph type="title"/>
          </p:nvPr>
        </p:nvSpPr>
        <p:spPr>
          <a:xfrm>
            <a:off x="1266366" y="694663"/>
            <a:ext cx="3935400" cy="5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Getting the Effect </a:t>
            </a:r>
            <a:endParaRPr/>
          </a:p>
        </p:txBody>
      </p:sp>
      <p:sp>
        <p:nvSpPr>
          <p:cNvPr id="521" name="Google Shape;521;p36"/>
          <p:cNvSpPr txBox="1"/>
          <p:nvPr>
            <p:ph idx="1" type="body"/>
          </p:nvPr>
        </p:nvSpPr>
        <p:spPr>
          <a:xfrm>
            <a:off x="719379" y="1332057"/>
            <a:ext cx="3935400" cy="14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In your </a:t>
            </a:r>
            <a:r>
              <a:rPr b="1" lang="en" sz="1500"/>
              <a:t>Post Processing Volume</a:t>
            </a:r>
            <a:r>
              <a:rPr lang="en" sz="1500"/>
              <a:t> select “New Profile”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Select Add override&gt;Chromatic Aberration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Set the </a:t>
            </a:r>
            <a:r>
              <a:rPr lang="en" sz="1500"/>
              <a:t>intensity</a:t>
            </a:r>
            <a:r>
              <a:rPr lang="en" sz="1500"/>
              <a:t> to 1</a:t>
            </a:r>
            <a:endParaRPr sz="1500"/>
          </a:p>
        </p:txBody>
      </p:sp>
      <p:sp>
        <p:nvSpPr>
          <p:cNvPr id="522" name="Google Shape;522;p3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23" name="Google Shape;523;p36"/>
          <p:cNvPicPr preferRelativeResize="0"/>
          <p:nvPr/>
        </p:nvPicPr>
        <p:blipFill rotWithShape="1">
          <a:blip r:embed="rId3">
            <a:alphaModFix/>
          </a:blip>
          <a:srcRect b="685" l="0" r="0" t="0"/>
          <a:stretch/>
        </p:blipFill>
        <p:spPr>
          <a:xfrm>
            <a:off x="4823175" y="1953900"/>
            <a:ext cx="4213501" cy="2859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4" name="Google Shape;524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24161" y="122725"/>
            <a:ext cx="4212514" cy="169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5" name="Google Shape;525;p36"/>
          <p:cNvPicPr preferRelativeResize="0"/>
          <p:nvPr/>
        </p:nvPicPr>
        <p:blipFill rotWithShape="1">
          <a:blip r:embed="rId5">
            <a:alphaModFix/>
          </a:blip>
          <a:srcRect b="42489" l="0" r="0" t="0"/>
          <a:stretch/>
        </p:blipFill>
        <p:spPr>
          <a:xfrm>
            <a:off x="947113" y="2692476"/>
            <a:ext cx="3225325" cy="2121049"/>
          </a:xfrm>
          <a:prstGeom prst="rect">
            <a:avLst/>
          </a:prstGeom>
          <a:noFill/>
          <a:ln>
            <a:noFill/>
          </a:ln>
        </p:spPr>
      </p:pic>
      <p:sp>
        <p:nvSpPr>
          <p:cNvPr id="526" name="Google Shape;526;p36"/>
          <p:cNvSpPr/>
          <p:nvPr/>
        </p:nvSpPr>
        <p:spPr>
          <a:xfrm>
            <a:off x="1966850" y="3196700"/>
            <a:ext cx="2411400" cy="393600"/>
          </a:xfrm>
          <a:prstGeom prst="ellipse">
            <a:avLst/>
          </a:prstGeom>
          <a:noFill/>
          <a:ln cap="flat" cmpd="sng" w="7620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7" name="Google Shape;527;p36"/>
          <p:cNvSpPr/>
          <p:nvPr/>
        </p:nvSpPr>
        <p:spPr>
          <a:xfrm>
            <a:off x="4708375" y="758477"/>
            <a:ext cx="1459800" cy="426300"/>
          </a:xfrm>
          <a:prstGeom prst="ellipse">
            <a:avLst/>
          </a:prstGeom>
          <a:noFill/>
          <a:ln cap="flat" cmpd="sng" w="7620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3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Submit</a:t>
            </a:r>
            <a:endParaRPr/>
          </a:p>
        </p:txBody>
      </p:sp>
      <p:sp>
        <p:nvSpPr>
          <p:cNvPr id="533" name="Google Shape;533;p37"/>
          <p:cNvSpPr txBox="1"/>
          <p:nvPr>
            <p:ph idx="1" type="body"/>
          </p:nvPr>
        </p:nvSpPr>
        <p:spPr>
          <a:xfrm>
            <a:off x="1303800" y="1990050"/>
            <a:ext cx="70779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500"/>
              <a:t>If you choose to work on the Shader Demo, post to piazza&gt;tutorials a screenshot </a:t>
            </a:r>
            <a:r>
              <a:rPr lang="en" sz="2500"/>
              <a:t>of</a:t>
            </a:r>
            <a:r>
              <a:rPr b="1" lang="en" sz="2500"/>
              <a:t> </a:t>
            </a:r>
            <a:r>
              <a:rPr lang="en" sz="2500"/>
              <a:t>1 object with one of the demo shaders applied to it</a:t>
            </a:r>
            <a:endParaRPr sz="2500"/>
          </a:p>
        </p:txBody>
      </p:sp>
      <p:sp>
        <p:nvSpPr>
          <p:cNvPr id="534" name="Google Shape;534;p3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38"/>
          <p:cNvSpPr txBox="1"/>
          <p:nvPr>
            <p:ph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 ♡</a:t>
            </a:r>
            <a:endParaRPr/>
          </a:p>
        </p:txBody>
      </p:sp>
      <p:sp>
        <p:nvSpPr>
          <p:cNvPr id="540" name="Google Shape;540;p38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541" name="Google Shape;541;p3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39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Cool Shader/Post Processing List to check out!</a:t>
            </a:r>
            <a:endParaRPr/>
          </a:p>
        </p:txBody>
      </p:sp>
      <p:sp>
        <p:nvSpPr>
          <p:cNvPr id="547" name="Google Shape;547;p39"/>
          <p:cNvSpPr txBox="1"/>
          <p:nvPr>
            <p:ph idx="1" type="body"/>
          </p:nvPr>
        </p:nvSpPr>
        <p:spPr>
          <a:xfrm>
            <a:off x="933900" y="1708225"/>
            <a:ext cx="7030500" cy="308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Colorize, Invert, Night Vision, Blur, Contour: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https://github.com/MinaPecheux/ShaderJourney/tree/master/Assets/Shaders/Episode-03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Hologram: </a:t>
            </a:r>
            <a:r>
              <a:rPr lang="en" u="sng">
                <a:solidFill>
                  <a:schemeClr val="accent5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https://github.com/andydbc/HologramShader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Toon: </a:t>
            </a:r>
            <a:r>
              <a:rPr lang="en" u="sng">
                <a:solidFill>
                  <a:schemeClr val="hlink"/>
                </a:solidFill>
                <a:hlinkClick r:id="rId5"/>
              </a:rPr>
              <a:t>https://github.com/IronWarrior/UnityToonShader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Pixel: </a:t>
            </a:r>
            <a:r>
              <a:rPr lang="en" u="sng">
                <a:solidFill>
                  <a:schemeClr val="hlink"/>
                </a:solidFill>
                <a:hlinkClick r:id="rId6"/>
              </a:rPr>
              <a:t>https://bitbucket.org/gaello/pixelated-shader/src/master/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Water surface: </a:t>
            </a:r>
            <a:r>
              <a:rPr lang="en" u="sng">
                <a:solidFill>
                  <a:schemeClr val="hlink"/>
                </a:solidFill>
                <a:hlinkClick r:id="rId7"/>
              </a:rPr>
              <a:t>https://github.com/PunkCG/Unity-Surface-Water-Shader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Dithering: </a:t>
            </a:r>
            <a:r>
              <a:rPr lang="en" u="sng">
                <a:solidFill>
                  <a:schemeClr val="hlink"/>
                </a:solidFill>
                <a:hlinkClick r:id="rId8"/>
              </a:rPr>
              <a:t>https://github.com/samuelbigos/godot_dither_shader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Sketch and Outline Shaders: </a:t>
            </a:r>
            <a:r>
              <a:rPr lang="en" u="sng">
                <a:solidFill>
                  <a:schemeClr val="hlink"/>
                </a:solidFill>
                <a:hlinkClick r:id="rId9"/>
              </a:rPr>
              <a:t>https://github.com/candycat1992/NPR_Lab/tree/master/Assets/Shaders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Motion blur: </a:t>
            </a:r>
            <a:r>
              <a:rPr lang="en" u="sng">
                <a:solidFill>
                  <a:schemeClr val="accent5"/>
                </a:solidFill>
                <a:hlinkClick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https://github.com/keijiro/KinoMotion</a:t>
            </a:r>
            <a:endParaRPr/>
          </a:p>
        </p:txBody>
      </p:sp>
      <p:sp>
        <p:nvSpPr>
          <p:cNvPr id="548" name="Google Shape;548;p3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40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Sources/Interesting Links</a:t>
            </a:r>
            <a:endParaRPr/>
          </a:p>
        </p:txBody>
      </p:sp>
      <p:sp>
        <p:nvSpPr>
          <p:cNvPr id="554" name="Google Shape;554;p40"/>
          <p:cNvSpPr txBox="1"/>
          <p:nvPr>
            <p:ph idx="1" type="body"/>
          </p:nvPr>
        </p:nvSpPr>
        <p:spPr>
          <a:xfrm>
            <a:off x="339900" y="1328925"/>
            <a:ext cx="8659800" cy="351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https://www.raywenderlich.com/5671826-introduction-to-shaders-in-unity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https://thebookofshaders.com/01/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5"/>
              </a:rPr>
              <a:t>https://docs.unity3d.com/560/Documentation/Manual/shader-NormalFamily.html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6"/>
              </a:rPr>
              <a:t>https://docs.unity3d.com/Manual/PostProcessingOverview.html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7"/>
              </a:rPr>
              <a:t>https://docs.unity3d.com/Packages/com.unity.render-pipelines.high-definition@15.0/manual/Override-Fog.html?q=fog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8"/>
              </a:rPr>
              <a:t>https://www.youtube.com/watch?v=sXbdF4KjNOc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9"/>
              </a:rPr>
              <a:t>https://www.youtube.com/watch?v=dCvE0uJbP-I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10"/>
              </a:rPr>
              <a:t>https://docs.tizen.org/application/native/guides/graphics/vertex-shader/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11"/>
              </a:rPr>
              <a:t>https://webgl-shaders.com/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12"/>
              </a:rPr>
              <a:t>https://en.wikipedia.org/wiki/Shader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13"/>
              </a:rPr>
              <a:t>https://valdarixgames.medium.com/adding-post-processing-to-unity-6254a5c75427</a:t>
            </a:r>
            <a:r>
              <a:rPr lang="en"/>
              <a:t> </a:t>
            </a:r>
            <a:endParaRPr/>
          </a:p>
        </p:txBody>
      </p:sp>
      <p:sp>
        <p:nvSpPr>
          <p:cNvPr id="555" name="Google Shape;555;p4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1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are Shaders?</a:t>
            </a:r>
            <a:endParaRPr/>
          </a:p>
        </p:txBody>
      </p:sp>
      <p:sp>
        <p:nvSpPr>
          <p:cNvPr id="295" name="Google Shape;295;p15"/>
          <p:cNvSpPr txBox="1"/>
          <p:nvPr>
            <p:ph idx="1" type="body"/>
          </p:nvPr>
        </p:nvSpPr>
        <p:spPr>
          <a:xfrm>
            <a:off x="854975" y="1463400"/>
            <a:ext cx="7399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Shaders take object data (color, coordinates, textures) and modify the appearance of that object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Can be used in both Unity 2D and 3D 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Unity shaders written in HLSL or made with Shader Graphs</a:t>
            </a:r>
            <a:endParaRPr sz="2000"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296" name="Google Shape;296;p1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7" name="Google Shape;297;p15"/>
          <p:cNvSpPr/>
          <p:nvPr/>
        </p:nvSpPr>
        <p:spPr>
          <a:xfrm>
            <a:off x="986125" y="3585875"/>
            <a:ext cx="1591200" cy="1187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Object Data</a:t>
            </a:r>
            <a:endParaRPr sz="2000"/>
          </a:p>
        </p:txBody>
      </p:sp>
      <p:sp>
        <p:nvSpPr>
          <p:cNvPr id="298" name="Google Shape;298;p15"/>
          <p:cNvSpPr/>
          <p:nvPr/>
        </p:nvSpPr>
        <p:spPr>
          <a:xfrm>
            <a:off x="3529850" y="3227300"/>
            <a:ext cx="2297100" cy="17145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Shader</a:t>
            </a:r>
            <a:endParaRPr sz="2400"/>
          </a:p>
        </p:txBody>
      </p:sp>
      <p:sp>
        <p:nvSpPr>
          <p:cNvPr id="299" name="Google Shape;299;p15"/>
          <p:cNvSpPr/>
          <p:nvPr/>
        </p:nvSpPr>
        <p:spPr>
          <a:xfrm>
            <a:off x="6779500" y="3490700"/>
            <a:ext cx="1972200" cy="1187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Rendered image</a:t>
            </a:r>
            <a:endParaRPr sz="2000"/>
          </a:p>
        </p:txBody>
      </p:sp>
      <p:sp>
        <p:nvSpPr>
          <p:cNvPr id="300" name="Google Shape;300;p15"/>
          <p:cNvSpPr/>
          <p:nvPr/>
        </p:nvSpPr>
        <p:spPr>
          <a:xfrm>
            <a:off x="2633375" y="3978100"/>
            <a:ext cx="829200" cy="526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15"/>
          <p:cNvSpPr/>
          <p:nvPr/>
        </p:nvSpPr>
        <p:spPr>
          <a:xfrm>
            <a:off x="5888613" y="3916325"/>
            <a:ext cx="829200" cy="526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1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are Shaders Useful?</a:t>
            </a:r>
            <a:endParaRPr/>
          </a:p>
        </p:txBody>
      </p:sp>
      <p:sp>
        <p:nvSpPr>
          <p:cNvPr id="307" name="Google Shape;307;p16"/>
          <p:cNvSpPr txBox="1"/>
          <p:nvPr>
            <p:ph idx="1" type="body"/>
          </p:nvPr>
        </p:nvSpPr>
        <p:spPr>
          <a:xfrm>
            <a:off x="1303800" y="13009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SzPts val="2700"/>
              <a:buChar char="-"/>
            </a:pPr>
            <a:r>
              <a:rPr lang="en" sz="2700"/>
              <a:t>Emulate materials</a:t>
            </a:r>
            <a:endParaRPr sz="2700"/>
          </a:p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SzPts val="2700"/>
              <a:buChar char="-"/>
            </a:pPr>
            <a:r>
              <a:rPr lang="en" sz="2700"/>
              <a:t>Aesthetics</a:t>
            </a:r>
            <a:endParaRPr sz="2700"/>
          </a:p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SzPts val="2700"/>
              <a:buChar char="-"/>
            </a:pPr>
            <a:r>
              <a:rPr lang="en" sz="2700"/>
              <a:t>Special effects</a:t>
            </a:r>
            <a:endParaRPr sz="2700"/>
          </a:p>
        </p:txBody>
      </p:sp>
      <p:sp>
        <p:nvSpPr>
          <p:cNvPr id="308" name="Google Shape;308;p1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09" name="Google Shape;30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9676" y="3058250"/>
            <a:ext cx="5528774" cy="177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16"/>
          <p:cNvSpPr txBox="1"/>
          <p:nvPr/>
        </p:nvSpPr>
        <p:spPr>
          <a:xfrm>
            <a:off x="2914075" y="4733675"/>
            <a:ext cx="4482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Hologram Shader by Andy Duboc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1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Types of Shaders</a:t>
            </a:r>
            <a:endParaRPr/>
          </a:p>
        </p:txBody>
      </p:sp>
      <p:sp>
        <p:nvSpPr>
          <p:cNvPr id="316" name="Google Shape;316;p17"/>
          <p:cNvSpPr/>
          <p:nvPr/>
        </p:nvSpPr>
        <p:spPr>
          <a:xfrm>
            <a:off x="3870950" y="1309100"/>
            <a:ext cx="1331700" cy="666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Shaders</a:t>
            </a:r>
            <a:endParaRPr/>
          </a:p>
        </p:txBody>
      </p:sp>
      <p:sp>
        <p:nvSpPr>
          <p:cNvPr id="317" name="Google Shape;317;p17"/>
          <p:cNvSpPr/>
          <p:nvPr/>
        </p:nvSpPr>
        <p:spPr>
          <a:xfrm>
            <a:off x="1789175" y="2197125"/>
            <a:ext cx="1331700" cy="666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2D Shaders</a:t>
            </a:r>
            <a:endParaRPr/>
          </a:p>
        </p:txBody>
      </p:sp>
      <p:sp>
        <p:nvSpPr>
          <p:cNvPr id="318" name="Google Shape;318;p17"/>
          <p:cNvSpPr/>
          <p:nvPr/>
        </p:nvSpPr>
        <p:spPr>
          <a:xfrm>
            <a:off x="5921700" y="2197125"/>
            <a:ext cx="1331700" cy="666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3D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Shaders</a:t>
            </a:r>
            <a:endParaRPr/>
          </a:p>
        </p:txBody>
      </p:sp>
      <p:sp>
        <p:nvSpPr>
          <p:cNvPr id="319" name="Google Shape;319;p17"/>
          <p:cNvSpPr/>
          <p:nvPr/>
        </p:nvSpPr>
        <p:spPr>
          <a:xfrm>
            <a:off x="1207350" y="3745800"/>
            <a:ext cx="1515000" cy="666000"/>
          </a:xfrm>
          <a:prstGeom prst="ellipse">
            <a:avLst/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Fragment Shaders</a:t>
            </a:r>
            <a:endParaRPr/>
          </a:p>
        </p:txBody>
      </p:sp>
      <p:sp>
        <p:nvSpPr>
          <p:cNvPr id="320" name="Google Shape;320;p17"/>
          <p:cNvSpPr/>
          <p:nvPr/>
        </p:nvSpPr>
        <p:spPr>
          <a:xfrm>
            <a:off x="4305900" y="3745725"/>
            <a:ext cx="1480800" cy="666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Geometry</a:t>
            </a:r>
            <a:r>
              <a:rPr lang="en"/>
              <a:t> Shaders</a:t>
            </a:r>
            <a:endParaRPr/>
          </a:p>
        </p:txBody>
      </p:sp>
      <p:sp>
        <p:nvSpPr>
          <p:cNvPr id="321" name="Google Shape;321;p17"/>
          <p:cNvSpPr/>
          <p:nvPr/>
        </p:nvSpPr>
        <p:spPr>
          <a:xfrm>
            <a:off x="2925963" y="3745800"/>
            <a:ext cx="1250100" cy="666000"/>
          </a:xfrm>
          <a:prstGeom prst="ellipse">
            <a:avLst/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Vertex</a:t>
            </a:r>
            <a:r>
              <a:rPr lang="en"/>
              <a:t> Shaders</a:t>
            </a:r>
            <a:endParaRPr/>
          </a:p>
        </p:txBody>
      </p:sp>
      <p:sp>
        <p:nvSpPr>
          <p:cNvPr id="322" name="Google Shape;322;p17"/>
          <p:cNvSpPr/>
          <p:nvPr/>
        </p:nvSpPr>
        <p:spPr>
          <a:xfrm>
            <a:off x="5883225" y="3745725"/>
            <a:ext cx="1636500" cy="666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Tessellation</a:t>
            </a:r>
            <a:r>
              <a:rPr lang="en"/>
              <a:t> Shaders</a:t>
            </a:r>
            <a:endParaRPr/>
          </a:p>
        </p:txBody>
      </p:sp>
      <p:cxnSp>
        <p:nvCxnSpPr>
          <p:cNvPr id="323" name="Google Shape;323;p17"/>
          <p:cNvCxnSpPr>
            <a:stCxn id="316" idx="3"/>
            <a:endCxn id="317" idx="7"/>
          </p:cNvCxnSpPr>
          <p:nvPr/>
        </p:nvCxnSpPr>
        <p:spPr>
          <a:xfrm flipH="1">
            <a:off x="2925973" y="1877567"/>
            <a:ext cx="1140000" cy="417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4" name="Google Shape;324;p17"/>
          <p:cNvCxnSpPr>
            <a:stCxn id="316" idx="5"/>
            <a:endCxn id="318" idx="1"/>
          </p:cNvCxnSpPr>
          <p:nvPr/>
        </p:nvCxnSpPr>
        <p:spPr>
          <a:xfrm>
            <a:off x="5007627" y="1877567"/>
            <a:ext cx="1109100" cy="417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5" name="Google Shape;325;p17"/>
          <p:cNvCxnSpPr>
            <a:stCxn id="317" idx="4"/>
            <a:endCxn id="319" idx="0"/>
          </p:cNvCxnSpPr>
          <p:nvPr/>
        </p:nvCxnSpPr>
        <p:spPr>
          <a:xfrm flipH="1">
            <a:off x="1964825" y="2863125"/>
            <a:ext cx="490200" cy="882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6" name="Google Shape;326;p17"/>
          <p:cNvCxnSpPr>
            <a:stCxn id="318" idx="3"/>
            <a:endCxn id="320" idx="0"/>
          </p:cNvCxnSpPr>
          <p:nvPr/>
        </p:nvCxnSpPr>
        <p:spPr>
          <a:xfrm flipH="1">
            <a:off x="5046323" y="2765592"/>
            <a:ext cx="1070400" cy="980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7" name="Google Shape;327;p17"/>
          <p:cNvCxnSpPr>
            <a:stCxn id="318" idx="2"/>
            <a:endCxn id="321" idx="0"/>
          </p:cNvCxnSpPr>
          <p:nvPr/>
        </p:nvCxnSpPr>
        <p:spPr>
          <a:xfrm flipH="1">
            <a:off x="3551100" y="2530125"/>
            <a:ext cx="2370600" cy="1215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8" name="Google Shape;328;p17"/>
          <p:cNvCxnSpPr>
            <a:stCxn id="318" idx="4"/>
            <a:endCxn id="322" idx="0"/>
          </p:cNvCxnSpPr>
          <p:nvPr/>
        </p:nvCxnSpPr>
        <p:spPr>
          <a:xfrm>
            <a:off x="6587550" y="2863125"/>
            <a:ext cx="114000" cy="882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9" name="Google Shape;329;p1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0" name="Google Shape;330;p17"/>
          <p:cNvSpPr/>
          <p:nvPr/>
        </p:nvSpPr>
        <p:spPr>
          <a:xfrm>
            <a:off x="7616250" y="3745800"/>
            <a:ext cx="1480800" cy="666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Ray Tracing</a:t>
            </a:r>
            <a:endParaRPr/>
          </a:p>
        </p:txBody>
      </p:sp>
      <p:cxnSp>
        <p:nvCxnSpPr>
          <p:cNvPr id="331" name="Google Shape;331;p17"/>
          <p:cNvCxnSpPr>
            <a:stCxn id="318" idx="5"/>
            <a:endCxn id="330" idx="0"/>
          </p:cNvCxnSpPr>
          <p:nvPr/>
        </p:nvCxnSpPr>
        <p:spPr>
          <a:xfrm>
            <a:off x="7058377" y="2765592"/>
            <a:ext cx="1298400" cy="980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1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Fragment Shaders</a:t>
            </a:r>
            <a:endParaRPr/>
          </a:p>
        </p:txBody>
      </p:sp>
      <p:sp>
        <p:nvSpPr>
          <p:cNvPr id="337" name="Google Shape;337;p18"/>
          <p:cNvSpPr txBox="1"/>
          <p:nvPr>
            <p:ph idx="1" type="body"/>
          </p:nvPr>
        </p:nvSpPr>
        <p:spPr>
          <a:xfrm>
            <a:off x="373775" y="1362400"/>
            <a:ext cx="54756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" sz="1700"/>
              <a:t>Each pixel gets an </a:t>
            </a:r>
            <a:r>
              <a:rPr lang="en" sz="1700"/>
              <a:t>equation</a:t>
            </a:r>
            <a:r>
              <a:rPr lang="en" sz="1700"/>
              <a:t> that calculates its final appearance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" sz="1700"/>
              <a:t>Used in both 2D and 3D rendering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" sz="1700"/>
              <a:t>Each pixel is rendered independently!</a:t>
            </a:r>
            <a:endParaRPr sz="1700"/>
          </a:p>
        </p:txBody>
      </p:sp>
      <p:sp>
        <p:nvSpPr>
          <p:cNvPr id="338" name="Google Shape;338;p1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39" name="Google Shape;33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8947" y="-3225"/>
            <a:ext cx="2925050" cy="2202900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18"/>
          <p:cNvSpPr/>
          <p:nvPr/>
        </p:nvSpPr>
        <p:spPr>
          <a:xfrm>
            <a:off x="1131800" y="3142075"/>
            <a:ext cx="795600" cy="795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Pixel</a:t>
            </a:r>
            <a:endParaRPr/>
          </a:p>
        </p:txBody>
      </p:sp>
      <p:cxnSp>
        <p:nvCxnSpPr>
          <p:cNvPr id="341" name="Google Shape;341;p18"/>
          <p:cNvCxnSpPr>
            <a:stCxn id="340" idx="2"/>
          </p:cNvCxnSpPr>
          <p:nvPr/>
        </p:nvCxnSpPr>
        <p:spPr>
          <a:xfrm flipH="1">
            <a:off x="1523900" y="3937675"/>
            <a:ext cx="5700" cy="30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42" name="Google Shape;342;p18"/>
          <p:cNvSpPr/>
          <p:nvPr/>
        </p:nvSpPr>
        <p:spPr>
          <a:xfrm>
            <a:off x="6405275" y="3142075"/>
            <a:ext cx="795600" cy="795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Final Pixel</a:t>
            </a:r>
            <a:endParaRPr/>
          </a:p>
        </p:txBody>
      </p:sp>
      <p:sp>
        <p:nvSpPr>
          <p:cNvPr id="343" name="Google Shape;343;p18"/>
          <p:cNvSpPr/>
          <p:nvPr/>
        </p:nvSpPr>
        <p:spPr>
          <a:xfrm>
            <a:off x="3017788" y="2682625"/>
            <a:ext cx="2297100" cy="17145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Fragment Shader</a:t>
            </a:r>
            <a:endParaRPr sz="2400"/>
          </a:p>
        </p:txBody>
      </p:sp>
      <p:sp>
        <p:nvSpPr>
          <p:cNvPr id="344" name="Google Shape;344;p18"/>
          <p:cNvSpPr/>
          <p:nvPr/>
        </p:nvSpPr>
        <p:spPr>
          <a:xfrm>
            <a:off x="2058000" y="3276475"/>
            <a:ext cx="829200" cy="526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p18"/>
          <p:cNvSpPr/>
          <p:nvPr/>
        </p:nvSpPr>
        <p:spPr>
          <a:xfrm>
            <a:off x="5445488" y="3328025"/>
            <a:ext cx="829200" cy="526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18"/>
          <p:cNvSpPr/>
          <p:nvPr/>
        </p:nvSpPr>
        <p:spPr>
          <a:xfrm>
            <a:off x="784400" y="4280650"/>
            <a:ext cx="1273500" cy="616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Color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Texture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Position</a:t>
            </a:r>
            <a:endParaRPr/>
          </a:p>
        </p:txBody>
      </p:sp>
      <p:sp>
        <p:nvSpPr>
          <p:cNvPr id="347" name="Google Shape;347;p18"/>
          <p:cNvSpPr/>
          <p:nvPr/>
        </p:nvSpPr>
        <p:spPr>
          <a:xfrm>
            <a:off x="6166325" y="4246975"/>
            <a:ext cx="1273500" cy="616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 Color</a:t>
            </a:r>
            <a:endParaRPr/>
          </a:p>
        </p:txBody>
      </p:sp>
      <p:cxnSp>
        <p:nvCxnSpPr>
          <p:cNvPr id="348" name="Google Shape;348;p18"/>
          <p:cNvCxnSpPr>
            <a:stCxn id="342" idx="2"/>
            <a:endCxn id="347" idx="0"/>
          </p:cNvCxnSpPr>
          <p:nvPr/>
        </p:nvCxnSpPr>
        <p:spPr>
          <a:xfrm>
            <a:off x="6803075" y="3937675"/>
            <a:ext cx="0" cy="30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19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Vertex Shaders</a:t>
            </a:r>
            <a:endParaRPr/>
          </a:p>
        </p:txBody>
      </p:sp>
      <p:sp>
        <p:nvSpPr>
          <p:cNvPr id="354" name="Google Shape;354;p19"/>
          <p:cNvSpPr txBox="1"/>
          <p:nvPr>
            <p:ph idx="1" type="body"/>
          </p:nvPr>
        </p:nvSpPr>
        <p:spPr>
          <a:xfrm>
            <a:off x="698675" y="13009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Converts each 3D vertex’s position to 2D based on camera location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Manipulates basic attributes of each vertex (color, position, texture)</a:t>
            </a:r>
            <a:endParaRPr sz="1600"/>
          </a:p>
        </p:txBody>
      </p:sp>
      <p:sp>
        <p:nvSpPr>
          <p:cNvPr id="355" name="Google Shape;355;p1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56" name="Google Shape;35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8250" y="2571738"/>
            <a:ext cx="6667500" cy="2219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20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Unity Render Pipeline</a:t>
            </a:r>
            <a:endParaRPr/>
          </a:p>
        </p:txBody>
      </p:sp>
      <p:sp>
        <p:nvSpPr>
          <p:cNvPr id="362" name="Google Shape;362;p2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63" name="Google Shape;36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900" y="1408400"/>
            <a:ext cx="8632202" cy="3582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21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Adding Shaders in Unity</a:t>
            </a:r>
            <a:endParaRPr/>
          </a:p>
        </p:txBody>
      </p:sp>
      <p:sp>
        <p:nvSpPr>
          <p:cNvPr id="369" name="Google Shape;369;p21"/>
          <p:cNvSpPr txBox="1"/>
          <p:nvPr>
            <p:ph idx="1" type="body"/>
          </p:nvPr>
        </p:nvSpPr>
        <p:spPr>
          <a:xfrm>
            <a:off x="561625" y="1405625"/>
            <a:ext cx="7705500" cy="344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Shaders are applied to </a:t>
            </a:r>
            <a:r>
              <a:rPr b="1" lang="en" sz="2000"/>
              <a:t>materials.</a:t>
            </a:r>
            <a:endParaRPr b="1" sz="2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00"/>
              <a:t>There are 2 ways to get shaders in Unity</a:t>
            </a:r>
            <a:endParaRPr b="1" sz="2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2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00"/>
              <a:t>Unity has </a:t>
            </a:r>
            <a:r>
              <a:rPr b="1" lang="en" sz="2000"/>
              <a:t>Legacy Shaders</a:t>
            </a:r>
            <a:r>
              <a:rPr lang="en" sz="2000"/>
              <a:t> available as part of the platform</a:t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00"/>
              <a:t>You can also upload </a:t>
            </a:r>
            <a:r>
              <a:rPr b="1" lang="en" sz="2000"/>
              <a:t>Custom Shaders</a:t>
            </a:r>
            <a:r>
              <a:rPr lang="en" sz="2000"/>
              <a:t> using .shader files</a:t>
            </a:r>
            <a:endParaRPr sz="2000"/>
          </a:p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You can write your own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Find and alter open source shaders from others with credit</a:t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p2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